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26"/>
  </p:notesMasterIdLst>
  <p:sldIdLst>
    <p:sldId id="256" r:id="rId2"/>
    <p:sldId id="292" r:id="rId3"/>
    <p:sldId id="278" r:id="rId4"/>
    <p:sldId id="273" r:id="rId5"/>
    <p:sldId id="274" r:id="rId6"/>
    <p:sldId id="276" r:id="rId7"/>
    <p:sldId id="279" r:id="rId8"/>
    <p:sldId id="280" r:id="rId9"/>
    <p:sldId id="281" r:id="rId10"/>
    <p:sldId id="282" r:id="rId11"/>
    <p:sldId id="283" r:id="rId12"/>
    <p:sldId id="285" r:id="rId13"/>
    <p:sldId id="284" r:id="rId14"/>
    <p:sldId id="286" r:id="rId15"/>
    <p:sldId id="295" r:id="rId16"/>
    <p:sldId id="287" r:id="rId17"/>
    <p:sldId id="296" r:id="rId18"/>
    <p:sldId id="290" r:id="rId19"/>
    <p:sldId id="291" r:id="rId20"/>
    <p:sldId id="297" r:id="rId21"/>
    <p:sldId id="298" r:id="rId22"/>
    <p:sldId id="299" r:id="rId23"/>
    <p:sldId id="260" r:id="rId24"/>
    <p:sldId id="294" r:id="rId25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12" autoAdjust="0"/>
    <p:restoredTop sz="94660"/>
  </p:normalViewPr>
  <p:slideViewPr>
    <p:cSldViewPr>
      <p:cViewPr>
        <p:scale>
          <a:sx n="90" d="100"/>
          <a:sy n="90" d="100"/>
        </p:scale>
        <p:origin x="-1008" y="-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8D5322E8-79DE-402B-BDC0-4971AEDFE625}" type="datetimeFigureOut">
              <a:rPr lang="en-US"/>
              <a:pPr>
                <a:defRPr/>
              </a:pPr>
              <a:t>6/8/2012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6AB7C838-C3B9-44D1-9A82-642B31971F4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49960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Triangle 3"/>
          <p:cNvSpPr/>
          <p:nvPr/>
        </p:nvSpPr>
        <p:spPr>
          <a:xfrm>
            <a:off x="0" y="4664075"/>
            <a:ext cx="9150350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grpSp>
        <p:nvGrpSpPr>
          <p:cNvPr id="5" name="Group 15"/>
          <p:cNvGrpSpPr>
            <a:grpSpLocks/>
          </p:cNvGrpSpPr>
          <p:nvPr/>
        </p:nvGrpSpPr>
        <p:grpSpPr bwMode="auto">
          <a:xfrm>
            <a:off x="-3175" y="4953000"/>
            <a:ext cx="9147175" cy="1911350"/>
            <a:chOff x="-3765" y="4832896"/>
            <a:chExt cx="9147765" cy="2032192"/>
          </a:xfrm>
        </p:grpSpPr>
        <p:sp>
          <p:nvSpPr>
            <p:cNvPr id="6" name="Freeform 5"/>
            <p:cNvSpPr>
              <a:spLocks/>
            </p:cNvSpPr>
            <p:nvPr/>
          </p:nvSpPr>
          <p:spPr bwMode="auto">
            <a:xfrm>
              <a:off x="1687032" y="4832896"/>
              <a:ext cx="7456968" cy="51817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>
              <a:extLst/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cs typeface="+mn-cs"/>
              </a:endParaRPr>
            </a:p>
          </p:txBody>
        </p:sp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35926" y="5135025"/>
              <a:ext cx="9108074" cy="838869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>
              <a:extLst/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cs typeface="+mn-cs"/>
              </a:endParaRPr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 cstate="print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extLst/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anchor="b"/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11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pPr>
              <a:defRPr/>
            </a:pPr>
            <a:fld id="{9F741190-CA0E-4261-807B-757CBA398DCD}" type="datetimeFigureOut">
              <a:rPr lang="en-US"/>
              <a:pPr>
                <a:defRPr/>
              </a:pPr>
              <a:t>6/8/2012</a:t>
            </a:fld>
            <a:endParaRPr lang="en-US"/>
          </a:p>
        </p:txBody>
      </p:sp>
      <p:sp>
        <p:nvSpPr>
          <p:cNvPr id="12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13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pPr>
              <a:defRPr/>
            </a:pPr>
            <a:fld id="{229E5A31-49BB-4D19-A0F9-B2EB3832E0F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C005E8D-C891-4D12-8C5E-BE0B2F6C7074}" type="datetimeFigureOut">
              <a:rPr lang="en-US"/>
              <a:pPr>
                <a:defRPr/>
              </a:pPr>
              <a:t>6/8/2012</a:t>
            </a:fld>
            <a:endParaRPr lang="en-US"/>
          </a:p>
        </p:txBody>
      </p:sp>
      <p:sp>
        <p:nvSpPr>
          <p:cNvPr id="5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D3B2DC-42E4-481F-B13B-344EEBC27B1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32FA294-4213-49D2-9734-3C24E3808C25}" type="datetimeFigureOut">
              <a:rPr lang="en-US"/>
              <a:pPr>
                <a:defRPr/>
              </a:pPr>
              <a:t>6/8/2012</a:t>
            </a:fld>
            <a:endParaRPr lang="en-US"/>
          </a:p>
        </p:txBody>
      </p:sp>
      <p:sp>
        <p:nvSpPr>
          <p:cNvPr id="5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D6D714-71B2-48D4-828C-C9AE0701B3B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54050E-4229-446C-BA5F-68D239FA2B3B}" type="datetimeFigureOut">
              <a:rPr lang="en-US"/>
              <a:pPr>
                <a:defRPr/>
              </a:pPr>
              <a:t>6/8/2012</a:t>
            </a:fld>
            <a:endParaRPr lang="en-US"/>
          </a:p>
        </p:txBody>
      </p:sp>
      <p:sp>
        <p:nvSpPr>
          <p:cNvPr id="5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CA6866E-AF88-4D9B-B493-1C44CC9036C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evron 3"/>
          <p:cNvSpPr/>
          <p:nvPr/>
        </p:nvSpPr>
        <p:spPr>
          <a:xfrm>
            <a:off x="3636963" y="3005138"/>
            <a:ext cx="182562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Chevron 4"/>
          <p:cNvSpPr/>
          <p:nvPr/>
        </p:nvSpPr>
        <p:spPr>
          <a:xfrm>
            <a:off x="3449638" y="3005138"/>
            <a:ext cx="18415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anchor="b"/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38C01137-F680-49D2-A1A6-D010A5E6BCCC}" type="datetimeFigureOut">
              <a:rPr lang="en-US"/>
              <a:pPr>
                <a:defRPr/>
              </a:pPr>
              <a:t>6/8/2012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A220810C-5F29-49DA-A562-D4C440D48C4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16FAAA-7E52-47C3-B092-08D9AEA383B8}" type="datetimeFigureOut">
              <a:rPr lang="en-US"/>
              <a:pPr>
                <a:defRPr/>
              </a:pPr>
              <a:t>6/8/2012</a:t>
            </a:fld>
            <a:endParaRPr lang="en-US"/>
          </a:p>
        </p:txBody>
      </p:sp>
      <p:sp>
        <p:nvSpPr>
          <p:cNvPr id="6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8D17C54-AA84-443D-AB52-0F818D40132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/>
          <a:lstStyle>
            <a:lvl1pPr>
              <a:defRPr/>
            </a:lvl1pPr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99FE57CE-2829-42E9-A37B-A3FDC5E4471B}" type="datetimeFigureOut">
              <a:rPr lang="en-US"/>
              <a:pPr>
                <a:defRPr/>
              </a:pPr>
              <a:t>6/8/2012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AB57C21A-C555-4551-945A-99D773EFC5B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EFBED14-88DF-4780-98E9-78E8D37EE178}" type="datetimeFigureOut">
              <a:rPr lang="en-US"/>
              <a:pPr>
                <a:defRPr/>
              </a:pPr>
              <a:t>6/8/2012</a:t>
            </a:fld>
            <a:endParaRPr lang="en-US"/>
          </a:p>
        </p:txBody>
      </p:sp>
      <p:sp>
        <p:nvSpPr>
          <p:cNvPr id="4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ABB179E-507A-4A91-B031-5CBFC16F07D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856337F-0A84-42F7-99B3-90039371EAED}" type="datetimeFigureOut">
              <a:rPr lang="en-US"/>
              <a:pPr>
                <a:defRPr/>
              </a:pPr>
              <a:t>6/8/2012</a:t>
            </a:fld>
            <a:endParaRPr lang="en-US"/>
          </a:p>
        </p:txBody>
      </p:sp>
      <p:sp>
        <p:nvSpPr>
          <p:cNvPr id="3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6A9FAB5-EEAB-4B9A-8894-8B1B05CBC53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2E84166F-2D9E-4917-9538-B6622BB3EE2A}" type="datetimeFigureOut">
              <a:rPr lang="en-US"/>
              <a:pPr>
                <a:defRPr/>
              </a:pPr>
              <a:t>6/8/2012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9996A778-0F35-464C-A77B-3E2B3258B30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/>
          <p:cNvSpPr>
            <a:spLocks/>
          </p:cNvSpPr>
          <p:nvPr/>
        </p:nvSpPr>
        <p:spPr bwMode="auto">
          <a:xfrm>
            <a:off x="500063" y="5945188"/>
            <a:ext cx="4940300" cy="9207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extLst/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6" name="Freeform 5"/>
          <p:cNvSpPr>
            <a:spLocks/>
          </p:cNvSpPr>
          <p:nvPr/>
        </p:nvSpPr>
        <p:spPr bwMode="auto">
          <a:xfrm>
            <a:off x="485775" y="5938838"/>
            <a:ext cx="3690938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extLst/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7" name="Right Triangle 6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hevron 8"/>
          <p:cNvSpPr/>
          <p:nvPr/>
        </p:nvSpPr>
        <p:spPr>
          <a:xfrm>
            <a:off x="8664575" y="4987925"/>
            <a:ext cx="182563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0" name="Chevron 9"/>
          <p:cNvSpPr/>
          <p:nvPr/>
        </p:nvSpPr>
        <p:spPr>
          <a:xfrm>
            <a:off x="8477250" y="4987925"/>
            <a:ext cx="182563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tIns="0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extLst/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pPr>
              <a:defRPr/>
            </a:pPr>
            <a:fld id="{AB0F85AD-2E41-4FAC-BFDA-B1B6F79D6A9C}" type="datetimeFigureOut">
              <a:rPr lang="en-US"/>
              <a:pPr>
                <a:defRPr/>
              </a:pPr>
              <a:t>6/8/2012</a:t>
            </a:fld>
            <a:endParaRPr lang="en-US"/>
          </a:p>
        </p:txBody>
      </p:sp>
      <p:sp>
        <p:nvSpPr>
          <p:cNvPr id="12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13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pPr>
              <a:defRPr/>
            </a:pPr>
            <a:fld id="{23F5E524-A9E9-41AC-A84B-1ECA57A80EE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>
            <a:spLocks/>
          </p:cNvSpPr>
          <p:nvPr/>
        </p:nvSpPr>
        <p:spPr bwMode="auto">
          <a:xfrm>
            <a:off x="500063" y="5945188"/>
            <a:ext cx="4940300" cy="9207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extLst/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485775" y="5938838"/>
            <a:ext cx="3690938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extLst/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4" name="Right Triangle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3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33" name="Text Placeholder 29"/>
          <p:cNvSpPr>
            <a:spLocks noGrp="1"/>
          </p:cNvSpPr>
          <p:nvPr>
            <p:ph type="body" idx="1"/>
          </p:nvPr>
        </p:nvSpPr>
        <p:spPr bwMode="auto">
          <a:xfrm>
            <a:off x="457200" y="1481138"/>
            <a:ext cx="8229600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6727825" y="6408738"/>
            <a:ext cx="1919288" cy="365125"/>
          </a:xfrm>
          <a:prstGeom prst="rect">
            <a:avLst/>
          </a:prstGeom>
        </p:spPr>
        <p:txBody>
          <a:bodyPr vert="horz" anchor="b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000">
                <a:solidFill>
                  <a:schemeClr val="tx1"/>
                </a:solidFill>
                <a:latin typeface="+mn-lt"/>
                <a:cs typeface="+mn-cs"/>
              </a:defRPr>
            </a:lvl1pPr>
            <a:extLst/>
          </a:lstStyle>
          <a:p>
            <a:pPr>
              <a:defRPr/>
            </a:pPr>
            <a:fld id="{6B2CE24E-B6B3-424D-9F0C-766465A40326}" type="datetimeFigureOut">
              <a:rPr lang="en-US"/>
              <a:pPr>
                <a:defRPr/>
              </a:pPr>
              <a:t>6/8/2012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4379913" y="6408738"/>
            <a:ext cx="2351087" cy="365125"/>
          </a:xfrm>
          <a:prstGeom prst="rect">
            <a:avLst/>
          </a:prstGeom>
        </p:spPr>
        <p:txBody>
          <a:bodyPr vert="horz" anchor="b"/>
          <a:lstStyle>
            <a:lvl1pPr algn="r" eaLnBrk="1" fontAlgn="auto" latinLnBrk="0" hangingPunct="1">
              <a:spcBef>
                <a:spcPts val="0"/>
              </a:spcBef>
              <a:spcAft>
                <a:spcPts val="0"/>
              </a:spcAft>
              <a:defRPr kumimoji="0" sz="1000">
                <a:solidFill>
                  <a:schemeClr val="tx1"/>
                </a:solidFill>
                <a:latin typeface="+mn-lt"/>
                <a:cs typeface="+mn-cs"/>
              </a:defRPr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8647113" y="6408738"/>
            <a:ext cx="366712" cy="365125"/>
          </a:xfrm>
          <a:prstGeom prst="rect">
            <a:avLst/>
          </a:prstGeom>
        </p:spPr>
        <p:txBody>
          <a:bodyPr vert="horz" anchor="b"/>
          <a:lstStyle>
            <a:lvl1pPr algn="r" eaLnBrk="1" fontAlgn="auto" latinLnBrk="0" hangingPunct="1">
              <a:spcBef>
                <a:spcPts val="0"/>
              </a:spcBef>
              <a:spcAft>
                <a:spcPts val="0"/>
              </a:spcAft>
              <a:defRPr kumimoji="0" sz="1000" b="0">
                <a:solidFill>
                  <a:schemeClr val="tx1"/>
                </a:solidFill>
                <a:latin typeface="+mn-lt"/>
                <a:cs typeface="+mn-cs"/>
              </a:defRPr>
            </a:lvl1pPr>
            <a:extLst/>
          </a:lstStyle>
          <a:p>
            <a:pPr>
              <a:defRPr/>
            </a:pPr>
            <a:fld id="{0AB7C966-837F-4515-BEAE-219312BEF98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  <p:sldLayoutId id="2147483717" r:id="rId2"/>
    <p:sldLayoutId id="2147483724" r:id="rId3"/>
    <p:sldLayoutId id="2147483718" r:id="rId4"/>
    <p:sldLayoutId id="2147483725" r:id="rId5"/>
    <p:sldLayoutId id="2147483719" r:id="rId6"/>
    <p:sldLayoutId id="2147483720" r:id="rId7"/>
    <p:sldLayoutId id="2147483726" r:id="rId8"/>
    <p:sldLayoutId id="2147483727" r:id="rId9"/>
    <p:sldLayoutId id="2147483721" r:id="rId10"/>
    <p:sldLayoutId id="2147483722" r:id="rId11"/>
  </p:sldLayoutIdLst>
  <p:transition>
    <p:fade/>
  </p:transition>
  <p:txStyles>
    <p:titleStyle>
      <a:lvl1pPr algn="l" rtl="0" eaLnBrk="0" fontAlgn="base" hangingPunct="0">
        <a:spcBef>
          <a:spcPct val="0"/>
        </a:spcBef>
        <a:spcAft>
          <a:spcPct val="0"/>
        </a:spcAft>
        <a:defRPr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9pPr>
      <a:extLst/>
    </p:titleStyle>
    <p:bodyStyle>
      <a:lvl1pPr marL="365125" indent="-255588" algn="l" rtl="0" eaLnBrk="0" fontAlgn="base" hangingPunct="0">
        <a:spcBef>
          <a:spcPts val="400"/>
        </a:spcBef>
        <a:spcAft>
          <a:spcPct val="0"/>
        </a:spcAft>
        <a:buClr>
          <a:schemeClr val="accent1"/>
        </a:buClr>
        <a:buSzPct val="68000"/>
        <a:buFont typeface="Wingdings 3" pitchFamily="18" charset="2"/>
        <a:buChar char=""/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0713" indent="-228600" algn="l" rtl="0" eaLnBrk="0" fontAlgn="base" hangingPunct="0">
        <a:spcBef>
          <a:spcPts val="325"/>
        </a:spcBef>
        <a:spcAft>
          <a:spcPct val="0"/>
        </a:spcAft>
        <a:buClr>
          <a:schemeClr val="accent1"/>
        </a:buClr>
        <a:buFont typeface="Verdana" pitchFamily="34" charset="0"/>
        <a:buChar char="◦"/>
        <a:defRPr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8838" indent="-228600" algn="l" rtl="0" eaLnBrk="0" fontAlgn="base" hangingPunct="0">
        <a:spcBef>
          <a:spcPts val="350"/>
        </a:spcBef>
        <a:spcAft>
          <a:spcPct val="0"/>
        </a:spcAft>
        <a:buClr>
          <a:schemeClr val="accent2"/>
        </a:buClr>
        <a:buSzPct val="100000"/>
        <a:buFont typeface="Wingdings 2" pitchFamily="18" charset="2"/>
        <a:buChar char="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0" fontAlgn="base" hangingPunct="0">
        <a:spcBef>
          <a:spcPts val="350"/>
        </a:spcBef>
        <a:spcAft>
          <a:spcPct val="0"/>
        </a:spcAft>
        <a:buClr>
          <a:schemeClr val="accent2"/>
        </a:buClr>
        <a:buFont typeface="Wingdings 2" pitchFamily="18" charset="2"/>
        <a:buChar char=""/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0" fontAlgn="base" hangingPunct="0">
        <a:spcBef>
          <a:spcPts val="350"/>
        </a:spcBef>
        <a:spcAft>
          <a:spcPct val="0"/>
        </a:spcAft>
        <a:buClr>
          <a:schemeClr val="accent2"/>
        </a:buClr>
        <a:buFont typeface="Wingdings 2" pitchFamily="18" charset="2"/>
        <a:buChar char="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7825" y="152400"/>
            <a:ext cx="8461375" cy="4648200"/>
          </a:xfrm>
        </p:spPr>
        <p:txBody>
          <a:bodyPr>
            <a:normAutofit fontScale="90000"/>
          </a:bodyPr>
          <a:lstStyle/>
          <a:p>
            <a:pPr algn="l" eaLnBrk="1" fontAlgn="auto" hangingPunct="1">
              <a:spcAft>
                <a:spcPts val="0"/>
              </a:spcAft>
              <a:defRPr/>
            </a:pPr>
            <a:r>
              <a:rPr lang="bg-BG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/>
            </a:r>
            <a:br>
              <a:rPr lang="bg-BG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bg-BG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/>
            </a:r>
            <a:b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/>
            </a:r>
            <a:b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bg-B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bg-BG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/>
            </a:r>
            <a:br>
              <a:rPr lang="bg-BG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bg-B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bg-BG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Клуб ПРИЛОЖНА</a:t>
            </a:r>
            <a:br>
              <a:rPr lang="bg-BG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bg-BG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      ЕЛЕКТРОТЕХНИКА </a:t>
            </a:r>
            <a:br>
              <a:rPr lang="bg-BG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bg-BG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                  И ЕЛЕКТРОНИКА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/>
            </a:r>
            <a:b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905000" y="5867400"/>
            <a:ext cx="50292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+mn-cs"/>
              </a:rPr>
              <a:t>Ръководители</a:t>
            </a:r>
            <a:r>
              <a:rPr lang="en-US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+mn-cs"/>
              </a:rPr>
              <a:t>:</a:t>
            </a:r>
            <a:br>
              <a:rPr lang="en-US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+mn-cs"/>
              </a:rPr>
            </a:br>
            <a:r>
              <a:rPr lang="bg-BG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+mn-cs"/>
              </a:rPr>
              <a:t>инж.Костадин Костадинов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 err="1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+mn-cs"/>
              </a:rPr>
              <a:t>Петя</a:t>
            </a:r>
            <a:r>
              <a:rPr lang="en-US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+mn-cs"/>
              </a:rPr>
              <a:t> </a:t>
            </a:r>
            <a:r>
              <a:rPr lang="en-US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+mn-cs"/>
              </a:rPr>
              <a:t>Костадинова</a:t>
            </a:r>
            <a:endParaRPr lang="en-US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bg-BG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cs typeface="+mn-cs"/>
            </a:endParaRPr>
          </a:p>
        </p:txBody>
      </p:sp>
      <p:pic>
        <p:nvPicPr>
          <p:cNvPr id="7172" name="Picture 2" descr="C:\Users\UserX\Desktop\pr_success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7825" y="457200"/>
            <a:ext cx="1298575" cy="11613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3" name="Picture 4" descr="C:\Users\UserX\Desktop\mg_logo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" y="5740400"/>
            <a:ext cx="1676400" cy="1041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/>
          <p:cNvSpPr/>
          <p:nvPr/>
        </p:nvSpPr>
        <p:spPr>
          <a:xfrm>
            <a:off x="1828800" y="685800"/>
            <a:ext cx="7010400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"Да направим </a:t>
            </a:r>
            <a:r>
              <a:rPr lang="ru-RU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училището</a:t>
            </a:r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ru-RU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привлекателно</a:t>
            </a:r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за </a:t>
            </a:r>
            <a:r>
              <a:rPr lang="ru-RU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младите</a:t>
            </a:r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хора" </a:t>
            </a:r>
            <a:b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</a:br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ru-RU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съфинансиран</a:t>
            </a:r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от ЕСФ по ОП "Развитие на </a:t>
            </a:r>
            <a:r>
              <a:rPr lang="ru-RU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човешките</a:t>
            </a:r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ru-RU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ресурси</a:t>
            </a:r>
            <a:r>
              <a:rPr lang="ru-RU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"</a:t>
            </a:r>
          </a:p>
          <a:p>
            <a:r>
              <a:rPr lang="ru-RU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    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 </a:t>
            </a:r>
            <a:r>
              <a:rPr lang="bg-BG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                          </a:t>
            </a:r>
            <a:r>
              <a:rPr lang="ru-RU" sz="16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2007-2013г</a:t>
            </a:r>
            <a:endParaRPr lang="en-US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  <a:p>
            <a:endParaRPr lang="en-US" dirty="0"/>
          </a:p>
        </p:txBody>
      </p:sp>
    </p:spTree>
  </p:cSld>
  <p:clrMapOvr>
    <a:masterClrMapping/>
  </p:clrMapOvr>
  <p:transition advClick="0" advTm="6000"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981200" y="5029200"/>
            <a:ext cx="6322832" cy="762000"/>
          </a:xfrm>
        </p:spPr>
        <p:txBody>
          <a:bodyPr>
            <a:normAutofit fontScale="90000"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ru-RU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Ние вече разбираме графиките на екрана на осцилоскопа</a:t>
            </a:r>
            <a:endParaRPr lang="bg-BG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7" name="Picture Placeholder 6" descr="100_7372.jpg"/>
          <p:cNvPicPr>
            <a:picLocks noGrp="1" noChangeAspect="1"/>
          </p:cNvPicPr>
          <p:nvPr>
            <p:ph type="pic" idx="1"/>
          </p:nvPr>
        </p:nvPicPr>
        <p:blipFill>
          <a:blip r:embed="rId2" cstate="print"/>
          <a:srcRect t="16326" b="16326"/>
          <a:stretch>
            <a:fillRect/>
          </a:stretch>
        </p:blipFill>
        <p:spPr>
          <a:xfrm>
            <a:off x="228600" y="189968"/>
            <a:ext cx="8686800" cy="4610632"/>
          </a:xfrm>
        </p:spPr>
      </p:pic>
    </p:spTree>
  </p:cSld>
  <p:clrMapOvr>
    <a:masterClrMapping/>
  </p:clrMapOvr>
  <p:transition advClick="0" advTm="5000"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" y="5029200"/>
            <a:ext cx="8075432" cy="762000"/>
          </a:xfrm>
        </p:spPr>
        <p:txBody>
          <a:bodyPr>
            <a:normAutofit fontScale="90000"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bg-BG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Разгледахме честотни управления на двигатели</a:t>
            </a:r>
            <a:endParaRPr lang="bg-BG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6" name="Picture Placeholder 5" descr="100_7375.JPG"/>
          <p:cNvPicPr>
            <a:picLocks noGrp="1" noChangeAspect="1"/>
          </p:cNvPicPr>
          <p:nvPr>
            <p:ph type="pic" idx="1"/>
          </p:nvPr>
        </p:nvPicPr>
        <p:blipFill>
          <a:blip r:embed="rId2" cstate="print"/>
          <a:srcRect t="16326" b="16326"/>
          <a:stretch>
            <a:fillRect/>
          </a:stretch>
        </p:blipFill>
        <p:spPr>
          <a:xfrm>
            <a:off x="228600" y="189968"/>
            <a:ext cx="8686800" cy="4610632"/>
          </a:xfrm>
        </p:spPr>
      </p:pic>
    </p:spTree>
  </p:cSld>
  <p:clrMapOvr>
    <a:masterClrMapping/>
  </p:clrMapOvr>
  <p:transition advClick="0" advTm="5000"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981200" y="5029200"/>
            <a:ext cx="6322832" cy="1066800"/>
          </a:xfrm>
        </p:spPr>
        <p:txBody>
          <a:bodyPr/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bg-BG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Изучаваме отделните елементи от комплекта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SNAP</a:t>
            </a:r>
            <a:r>
              <a:rPr lang="bg-BG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circuits</a:t>
            </a:r>
            <a:endParaRPr lang="bg-BG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9" name="Picture Placeholder 8" descr="100_7400.JPG"/>
          <p:cNvPicPr>
            <a:picLocks noGrp="1" noChangeAspect="1"/>
          </p:cNvPicPr>
          <p:nvPr>
            <p:ph type="pic" idx="1"/>
          </p:nvPr>
        </p:nvPicPr>
        <p:blipFill>
          <a:blip r:embed="rId2" cstate="print"/>
          <a:srcRect t="16326" b="16326"/>
          <a:stretch>
            <a:fillRect/>
          </a:stretch>
        </p:blipFill>
        <p:spPr>
          <a:xfrm>
            <a:off x="228600" y="189968"/>
            <a:ext cx="8686800" cy="4534432"/>
          </a:xfrm>
        </p:spPr>
      </p:pic>
    </p:spTree>
  </p:cSld>
  <p:clrMapOvr>
    <a:masterClrMapping/>
  </p:clrMapOvr>
  <p:transition advClick="0" advTm="5000"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100_7412.JPG"/>
          <p:cNvPicPr>
            <a:picLocks noGrp="1" noChangeAspect="1"/>
          </p:cNvPicPr>
          <p:nvPr>
            <p:ph type="pic" idx="1"/>
          </p:nvPr>
        </p:nvPicPr>
        <p:blipFill>
          <a:blip r:embed="rId2" cstate="print"/>
          <a:srcRect t="16326" b="16326"/>
          <a:stretch>
            <a:fillRect/>
          </a:stretch>
        </p:blipFill>
        <p:spPr>
          <a:xfrm>
            <a:off x="228600" y="189968"/>
            <a:ext cx="8686800" cy="4610632"/>
          </a:xfr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" y="5029200"/>
            <a:ext cx="8075432" cy="10668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bg-BG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Практическа работа с комплект от електронни елементи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SNAP</a:t>
            </a:r>
            <a:r>
              <a:rPr lang="bg-BG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circuits</a:t>
            </a:r>
            <a:r>
              <a:rPr lang="bg-BG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bg-BG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  <p:transition advClick="0" advTm="5000"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295400" y="4953000"/>
            <a:ext cx="7008632" cy="1143000"/>
          </a:xfrm>
        </p:spPr>
        <p:txBody>
          <a:bodyPr/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bg-BG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Вече конструирахме работещ модел на електронна схема</a:t>
            </a:r>
            <a:endParaRPr lang="bg-BG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7" name="Picture Placeholder 6" descr="100_7401.JPG"/>
          <p:cNvPicPr>
            <a:picLocks noGrp="1" noChangeAspect="1"/>
          </p:cNvPicPr>
          <p:nvPr>
            <p:ph type="pic" idx="1"/>
          </p:nvPr>
        </p:nvPicPr>
        <p:blipFill>
          <a:blip r:embed="rId2" cstate="print"/>
          <a:srcRect t="16326" b="16326"/>
          <a:stretch>
            <a:fillRect/>
          </a:stretch>
        </p:blipFill>
        <p:spPr>
          <a:xfrm>
            <a:off x="228600" y="189968"/>
            <a:ext cx="8686800" cy="4534432"/>
          </a:xfrm>
        </p:spPr>
      </p:pic>
    </p:spTree>
  </p:cSld>
  <p:clrMapOvr>
    <a:masterClrMapping/>
  </p:clrMapOvr>
  <p:transition advClick="0" advTm="5000"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295400" y="4953000"/>
            <a:ext cx="7008632" cy="1143000"/>
          </a:xfrm>
        </p:spPr>
        <p:txBody>
          <a:bodyPr/>
          <a:lstStyle/>
          <a:p>
            <a:pPr algn="l" eaLnBrk="1" fontAlgn="auto" hangingPunct="1">
              <a:spcAft>
                <a:spcPts val="0"/>
              </a:spcAft>
              <a:defRPr/>
            </a:pPr>
            <a:r>
              <a:rPr lang="bg-BG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Цялото ни внимание е погълнато</a:t>
            </a:r>
            <a:br>
              <a:rPr lang="bg-BG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bg-BG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от реализацията на устройството</a:t>
            </a:r>
            <a:endParaRPr lang="bg-BG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9" name="Picture 2"/>
          <p:cNvPicPr>
            <a:picLocks noGrp="1" noChangeAspect="1" noChangeArrowheads="1"/>
          </p:cNvPicPr>
          <p:nvPr>
            <p:ph type="pic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45" b="5045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advClick="0" advTm="5000"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133600" y="5029200"/>
            <a:ext cx="6170432" cy="1066800"/>
          </a:xfrm>
        </p:spPr>
        <p:txBody>
          <a:bodyPr/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bg-BG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И момичетата се справят чудесно с електронни схеми</a:t>
            </a:r>
            <a:endParaRPr lang="bg-BG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7" name="Picture Placeholder 6" descr="2012-05-19 12.20.27.jpg"/>
          <p:cNvPicPr>
            <a:picLocks noGrp="1" noChangeAspect="1"/>
          </p:cNvPicPr>
          <p:nvPr>
            <p:ph type="pic" idx="1"/>
          </p:nvPr>
        </p:nvPicPr>
        <p:blipFill>
          <a:blip r:embed="rId2" cstate="print"/>
          <a:srcRect t="5211" b="5211"/>
          <a:stretch>
            <a:fillRect/>
          </a:stretch>
        </p:blipFill>
        <p:spPr>
          <a:xfrm>
            <a:off x="228600" y="189968"/>
            <a:ext cx="8686800" cy="4610632"/>
          </a:xfrm>
        </p:spPr>
      </p:pic>
    </p:spTree>
  </p:cSld>
  <p:clrMapOvr>
    <a:masterClrMapping/>
  </p:clrMapOvr>
  <p:transition advClick="0" advTm="5000"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65832" cy="1066800"/>
          </a:xfrm>
        </p:spPr>
        <p:txBody>
          <a:bodyPr>
            <a:normAutofit fontScale="90000"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bg-BG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Започнахме да монтираме стабилизиран токоизправител за 12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V/1A</a:t>
            </a:r>
            <a:endParaRPr lang="bg-BG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6" name="Picture 2"/>
          <p:cNvPicPr>
            <a:picLocks noGrp="1" noChangeAspect="1" noChangeArrowheads="1"/>
          </p:cNvPicPr>
          <p:nvPr>
            <p:ph type="pic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11" b="5611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advClick="0" advTm="5000"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" y="4953000"/>
            <a:ext cx="8075432" cy="762000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bg-BG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Вече можем да запояваме елементи по платките и да сглобяваме схеми</a:t>
            </a:r>
            <a:endParaRPr lang="bg-BG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1" y="609600"/>
            <a:ext cx="4423144" cy="37603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1745" y="609601"/>
            <a:ext cx="4340225" cy="37603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advClick="0" advTm="5000"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" y="5029200"/>
            <a:ext cx="8075432" cy="1066800"/>
          </a:xfrm>
        </p:spPr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bg-BG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Практическата работа е много интересна и ние се гордеем с придобитите знания и умения</a:t>
            </a:r>
            <a:endParaRPr lang="bg-BG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6" name="Picture Placeholder 5" descr="100_7425.jpg"/>
          <p:cNvPicPr>
            <a:picLocks noGrp="1" noChangeAspect="1"/>
          </p:cNvPicPr>
          <p:nvPr>
            <p:ph type="pic" idx="1"/>
          </p:nvPr>
        </p:nvPicPr>
        <p:blipFill>
          <a:blip r:embed="rId2" cstate="print"/>
          <a:srcRect t="16326" b="16326"/>
          <a:stretch>
            <a:fillRect/>
          </a:stretch>
        </p:blipFill>
        <p:spPr>
          <a:xfrm>
            <a:off x="228600" y="189968"/>
            <a:ext cx="8686800" cy="4610632"/>
          </a:xfrm>
        </p:spPr>
      </p:pic>
    </p:spTree>
  </p:cSld>
  <p:clrMapOvr>
    <a:masterClrMapping/>
  </p:clrMapOvr>
  <p:transition advClick="0" advTm="5000"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457200" y="1874838"/>
            <a:ext cx="4038600" cy="4525962"/>
          </a:xfrm>
        </p:spPr>
        <p:txBody>
          <a:bodyPr>
            <a:noAutofit/>
          </a:bodyPr>
          <a:lstStyle/>
          <a:p>
            <a:pPr marL="342900" indent="-342900" eaLnBrk="1" fontAlgn="auto" hangingPunct="1">
              <a:spcAft>
                <a:spcPts val="0"/>
              </a:spcAft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  <a:defRPr/>
            </a:pPr>
            <a:r>
              <a:rPr lang="ru-RU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Неделчо Валентинов Ласков</a:t>
            </a:r>
          </a:p>
          <a:p>
            <a:pPr marL="342900" indent="-342900" eaLnBrk="1" fontAlgn="auto" hangingPunct="1">
              <a:spcAft>
                <a:spcPts val="0"/>
              </a:spcAft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  <a:defRPr/>
            </a:pPr>
            <a:r>
              <a:rPr lang="ru-RU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Светослав Миленов Неделчев</a:t>
            </a:r>
          </a:p>
          <a:p>
            <a:pPr marL="342900" indent="-342900" eaLnBrk="1" fontAlgn="auto" hangingPunct="1">
              <a:spcAft>
                <a:spcPts val="0"/>
              </a:spcAft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  <a:defRPr/>
            </a:pPr>
            <a:r>
              <a:rPr lang="ru-RU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Тони Александров Козарев</a:t>
            </a:r>
          </a:p>
          <a:p>
            <a:pPr marL="342900" indent="-342900" eaLnBrk="1" fontAlgn="auto" hangingPunct="1">
              <a:spcAft>
                <a:spcPts val="0"/>
              </a:spcAft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  <a:defRPr/>
            </a:pPr>
            <a:r>
              <a:rPr lang="ru-RU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Боян Атанасов Папазчев</a:t>
            </a:r>
          </a:p>
          <a:p>
            <a:pPr marL="342900" indent="-342900" eaLnBrk="1" fontAlgn="auto" hangingPunct="1">
              <a:spcAft>
                <a:spcPts val="0"/>
              </a:spcAft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  <a:defRPr/>
            </a:pPr>
            <a:r>
              <a:rPr lang="ru-RU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Васил Ясенов Сарафов</a:t>
            </a:r>
          </a:p>
          <a:p>
            <a:pPr marL="342900" indent="-342900" eaLnBrk="1" fontAlgn="auto" hangingPunct="1">
              <a:spcAft>
                <a:spcPts val="0"/>
              </a:spcAft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  <a:defRPr/>
            </a:pPr>
            <a:r>
              <a:rPr lang="ru-RU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Даниел Мирославов Маринов</a:t>
            </a:r>
          </a:p>
          <a:p>
            <a:pPr marL="342900" indent="-342900" eaLnBrk="1" fontAlgn="auto" hangingPunct="1">
              <a:spcAft>
                <a:spcPts val="0"/>
              </a:spcAft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  <a:defRPr/>
            </a:pPr>
            <a:r>
              <a:rPr lang="ru-RU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Димитър Мирославов Мирчев</a:t>
            </a:r>
          </a:p>
          <a:p>
            <a:pPr marL="342900" indent="-342900" eaLnBrk="1" fontAlgn="auto" hangingPunct="1">
              <a:spcAft>
                <a:spcPts val="0"/>
              </a:spcAft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  <a:defRPr/>
            </a:pPr>
            <a:r>
              <a:rPr lang="ru-RU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Димитър Христов Стефанов</a:t>
            </a:r>
          </a:p>
          <a:p>
            <a:pPr marL="342900" indent="-342900" eaLnBrk="1" fontAlgn="auto" hangingPunct="1">
              <a:spcAft>
                <a:spcPts val="0"/>
              </a:spcAft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  <a:defRPr/>
            </a:pPr>
            <a:r>
              <a:rPr lang="ru-RU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Михаил Валентинов Михов</a:t>
            </a:r>
          </a:p>
          <a:p>
            <a:pPr marL="342900" indent="-342900" eaLnBrk="1" fontAlgn="auto" hangingPunct="1">
              <a:spcAft>
                <a:spcPts val="0"/>
              </a:spcAft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  <a:defRPr/>
            </a:pPr>
            <a:r>
              <a:rPr lang="ru-RU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Анна Ашотовна Торосян</a:t>
            </a:r>
          </a:p>
          <a:p>
            <a:pPr marL="342900" indent="-342900" eaLnBrk="1" fontAlgn="auto" hangingPunct="1">
              <a:spcAft>
                <a:spcPts val="0"/>
              </a:spcAft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  <a:defRPr/>
            </a:pPr>
            <a:r>
              <a:rPr lang="ru-RU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Вероника Юлианова Станкова</a:t>
            </a:r>
            <a:endParaRPr lang="bg-BG" sz="16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4648200" y="1874838"/>
            <a:ext cx="4038600" cy="4525962"/>
          </a:xfrm>
        </p:spPr>
        <p:txBody>
          <a:bodyPr>
            <a:normAutofit lnSpcReduction="10000"/>
          </a:bodyPr>
          <a:lstStyle/>
          <a:p>
            <a:pPr marL="342900" indent="-342900" eaLnBrk="1" fontAlgn="auto" hangingPunct="1">
              <a:spcAft>
                <a:spcPts val="0"/>
              </a:spcAft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  <a:defRPr/>
            </a:pPr>
            <a:r>
              <a:rPr lang="ru-RU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Михаил Атанасов Ениманев</a:t>
            </a:r>
            <a:endParaRPr lang="en-US" sz="16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 eaLnBrk="1" fontAlgn="auto" hangingPunct="1">
              <a:spcAft>
                <a:spcPts val="0"/>
              </a:spcAft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  <a:defRPr/>
            </a:pPr>
            <a:r>
              <a:rPr lang="ru-RU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Красимир Георгиев Тренчев</a:t>
            </a:r>
            <a:endParaRPr lang="en-US" sz="16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 eaLnBrk="1" fontAlgn="auto" hangingPunct="1">
              <a:spcAft>
                <a:spcPts val="0"/>
              </a:spcAft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  <a:defRPr/>
            </a:pPr>
            <a:r>
              <a:rPr lang="ru-RU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Стефан Николов Тодоров</a:t>
            </a:r>
          </a:p>
          <a:p>
            <a:pPr marL="342900" indent="-342900" eaLnBrk="1" fontAlgn="auto" hangingPunct="1">
              <a:spcAft>
                <a:spcPts val="0"/>
              </a:spcAft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  <a:defRPr/>
            </a:pPr>
            <a:r>
              <a:rPr lang="ru-RU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Кристиян Андреев Щърков</a:t>
            </a:r>
          </a:p>
          <a:p>
            <a:pPr marL="342900" indent="-342900" eaLnBrk="1" fontAlgn="auto" hangingPunct="1">
              <a:spcAft>
                <a:spcPts val="0"/>
              </a:spcAft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  <a:defRPr/>
            </a:pPr>
            <a:r>
              <a:rPr lang="ru-RU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Ивелин Деянов Петков</a:t>
            </a:r>
          </a:p>
          <a:p>
            <a:pPr marL="342900" indent="-342900" eaLnBrk="1" fontAlgn="auto" hangingPunct="1">
              <a:spcAft>
                <a:spcPts val="0"/>
              </a:spcAft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  <a:defRPr/>
            </a:pPr>
            <a:r>
              <a:rPr lang="ru-RU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Ивелин Красимиров Денев</a:t>
            </a:r>
          </a:p>
          <a:p>
            <a:pPr marL="342900" indent="-342900" eaLnBrk="1" fontAlgn="auto" hangingPunct="1">
              <a:spcAft>
                <a:spcPts val="0"/>
              </a:spcAft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  <a:defRPr/>
            </a:pPr>
            <a:r>
              <a:rPr lang="ru-RU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Георги Димитров Георгиев</a:t>
            </a:r>
          </a:p>
          <a:p>
            <a:pPr marL="342900" indent="-342900" eaLnBrk="1" fontAlgn="auto" hangingPunct="1">
              <a:spcAft>
                <a:spcPts val="0"/>
              </a:spcAft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  <a:defRPr/>
            </a:pPr>
            <a:r>
              <a:rPr lang="ru-RU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Николай Николаев Анастасов</a:t>
            </a:r>
          </a:p>
          <a:p>
            <a:pPr marL="342900" indent="-342900" eaLnBrk="1" fontAlgn="auto" hangingPunct="1">
              <a:spcAft>
                <a:spcPts val="0"/>
              </a:spcAft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  <a:defRPr/>
            </a:pPr>
            <a:r>
              <a:rPr lang="ru-RU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Симеон Миленов Христов</a:t>
            </a:r>
          </a:p>
          <a:p>
            <a:pPr marL="342900" indent="-342900" eaLnBrk="1" fontAlgn="auto" hangingPunct="1">
              <a:spcAft>
                <a:spcPts val="0"/>
              </a:spcAft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  <a:defRPr/>
            </a:pPr>
            <a:r>
              <a:rPr lang="ru-RU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Антоан Руменов Ангелов</a:t>
            </a:r>
          </a:p>
          <a:p>
            <a:pPr marL="342900" indent="-342900" eaLnBrk="1" fontAlgn="auto" hangingPunct="1">
              <a:spcAft>
                <a:spcPts val="0"/>
              </a:spcAft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  <a:defRPr/>
            </a:pPr>
            <a:r>
              <a:rPr lang="ru-RU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Иван –Страцимир Тодоров Божков</a:t>
            </a:r>
            <a:endParaRPr lang="en-US" sz="16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 eaLnBrk="1" fontAlgn="auto" hangingPunct="1">
              <a:spcAft>
                <a:spcPts val="0"/>
              </a:spcAft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  <a:defRPr/>
            </a:pPr>
            <a:r>
              <a:rPr lang="ru-RU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Николай Хубенов Николаев</a:t>
            </a:r>
            <a:endParaRPr lang="en-US" sz="16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 eaLnBrk="1" fontAlgn="auto" hangingPunct="1">
              <a:spcAft>
                <a:spcPts val="0"/>
              </a:spcAft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  <a:defRPr/>
            </a:pPr>
            <a:r>
              <a:rPr lang="ru-RU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Анко Стоименов Анчев</a:t>
            </a:r>
            <a:endParaRPr lang="en-US" sz="16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 eaLnBrk="1" fontAlgn="auto" hangingPunct="1">
              <a:spcAft>
                <a:spcPts val="0"/>
              </a:spcAft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  <a:defRPr/>
            </a:pPr>
            <a:r>
              <a:rPr lang="ru-RU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Георги Стоянов Стояно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в</a:t>
            </a:r>
          </a:p>
          <a:p>
            <a:pPr marL="342900" indent="-342900" eaLnBrk="1" fontAlgn="auto" hangingPunct="1">
              <a:spcAft>
                <a:spcPts val="0"/>
              </a:spcAft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  <a:defRPr/>
            </a:pPr>
            <a:r>
              <a:rPr lang="ru-RU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Петър Младенов Станев</a:t>
            </a:r>
            <a:endParaRPr lang="bg-BG" sz="16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65760" indent="-256032" eaLnBrk="1" fontAlgn="auto" hangingPunct="1">
              <a:spcAft>
                <a:spcPts val="0"/>
              </a:spcAft>
              <a:buClr>
                <a:schemeClr val="tx1">
                  <a:lumMod val="75000"/>
                  <a:lumOff val="25000"/>
                </a:schemeClr>
              </a:buClr>
              <a:buFont typeface="Wingdings 3"/>
              <a:buNone/>
              <a:defRPr/>
            </a:pPr>
            <a:endParaRPr lang="bg-BG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sz="4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Кои</a:t>
            </a:r>
            <a:r>
              <a:rPr lang="en-US" sz="4000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4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сме</a:t>
            </a:r>
            <a:r>
              <a:rPr lang="en-US" sz="4000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4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ние</a:t>
            </a:r>
            <a:r>
              <a:rPr lang="en-US" sz="4000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  <a:endParaRPr lang="bg-BG" sz="400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533400" y="1295400"/>
            <a:ext cx="3962400" cy="457200"/>
          </a:xfrm>
          <a:prstGeom prst="rect">
            <a:avLst/>
          </a:prstGeom>
        </p:spPr>
        <p:txBody>
          <a:bodyPr anchor="ctr">
            <a:normAutofit fontScale="62500" lnSpcReduction="20000"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bg-BG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+mn-cs"/>
              </a:rPr>
              <a:t>9</a:t>
            </a:r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+mn-cs"/>
              </a:rPr>
              <a:t> </a:t>
            </a:r>
            <a:r>
              <a:rPr lang="en-US" sz="4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+mn-cs"/>
              </a:rPr>
              <a:t>клас</a:t>
            </a:r>
            <a:endParaRPr lang="bg-BG" sz="44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cs typeface="+mn-cs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4724400" y="1295400"/>
            <a:ext cx="3962400" cy="457200"/>
          </a:xfrm>
          <a:prstGeom prst="rect">
            <a:avLst/>
          </a:prstGeom>
        </p:spPr>
        <p:txBody>
          <a:bodyPr>
            <a:scene3d>
              <a:camera prst="orthographicFront"/>
              <a:lightRig rig="soft" dir="t"/>
            </a:scene3d>
            <a:sp3d prstMaterial="softEdge">
              <a:bevelT w="0" h="0"/>
            </a:sp3d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en-US" sz="25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11 </a:t>
            </a:r>
            <a:r>
              <a:rPr lang="en-US" sz="2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клас</a:t>
            </a:r>
            <a:endParaRPr lang="bg-BG" sz="25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ransition advClick="0" advTm="6000"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990600" y="5486400"/>
            <a:ext cx="815340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2700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Автоматизирано осветление на жилище</a:t>
            </a:r>
            <a:endParaRPr lang="en-US" sz="270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590800" y="457200"/>
            <a:ext cx="41520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b="1" dirty="0" smtClean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Изработено от </a:t>
            </a:r>
            <a:r>
              <a:rPr lang="ru-RU" sz="3200" b="1" dirty="0" smtClean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нас</a:t>
            </a:r>
            <a:r>
              <a:rPr lang="en-US" sz="3200" b="1" dirty="0" smtClean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:</a:t>
            </a:r>
            <a:endParaRPr lang="en-US" sz="3200" b="1" dirty="0">
              <a:solidFill>
                <a:schemeClr val="accent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pic>
        <p:nvPicPr>
          <p:cNvPr id="1027" name="Picture 3" descr="C:\Users\MG-Varna\Desktop\snimki\07062012043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207532"/>
            <a:ext cx="7010400" cy="3821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3141942"/>
      </p:ext>
    </p:extLst>
  </p:cSld>
  <p:clrMapOvr>
    <a:masterClrMapping/>
  </p:clrMapOvr>
  <p:transition advClick="0" advTm="5000"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MG-Varna\Desktop\snimki\100_744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00200"/>
            <a:ext cx="3886200" cy="297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438400" y="685800"/>
            <a:ext cx="4419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3200" b="1" dirty="0" smtClean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Изработено от </a:t>
            </a:r>
            <a:r>
              <a:rPr lang="bg-BG" sz="3200" b="1" dirty="0" smtClean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нас</a:t>
            </a:r>
            <a:r>
              <a:rPr lang="en-US" sz="3200" b="1" dirty="0" smtClean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:</a:t>
            </a:r>
            <a:endParaRPr lang="en-US" sz="3200" b="1" dirty="0">
              <a:solidFill>
                <a:schemeClr val="accent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52401" y="5029200"/>
            <a:ext cx="830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Логически операции „И“, „Или“ и „Не“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pic>
        <p:nvPicPr>
          <p:cNvPr id="2051" name="Picture 3" descr="C:\Users\MG-Varna\Desktop\snimki\100_7448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1600200"/>
            <a:ext cx="4114800" cy="297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724400" y="5334000"/>
            <a:ext cx="39693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Управление на електромагнит с </a:t>
            </a:r>
          </a:p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  </a:t>
            </a:r>
            <a:r>
              <a:rPr lang="bg-BG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магнитно </a:t>
            </a:r>
            <a:r>
              <a:rPr lang="bg-BG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управляем контакт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60579255"/>
      </p:ext>
    </p:extLst>
  </p:cSld>
  <p:clrMapOvr>
    <a:masterClrMapping/>
  </p:clrMapOvr>
  <p:transition advClick="0" advTm="5000"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F:\petya_7.6.12\100_7450_opt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066800"/>
            <a:ext cx="38862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743200" y="457200"/>
            <a:ext cx="390363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3000" b="1" dirty="0" smtClean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Изработено от </a:t>
            </a:r>
            <a:r>
              <a:rPr lang="bg-BG" sz="3000" b="1" dirty="0" smtClean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нас</a:t>
            </a:r>
            <a:r>
              <a:rPr lang="en-US" sz="3000" b="1" dirty="0" smtClean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:</a:t>
            </a:r>
            <a:endParaRPr lang="en-US" sz="3000" b="1" dirty="0">
              <a:solidFill>
                <a:schemeClr val="accent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57200" y="5257800"/>
            <a:ext cx="3827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Активни слушалки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pic>
        <p:nvPicPr>
          <p:cNvPr id="3076" name="Picture 4" descr="F:\petya_7.6.12\100_7454_opt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4921" y="1066800"/>
            <a:ext cx="44958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800600" y="5442466"/>
            <a:ext cx="42242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err="1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Реверсивен</a:t>
            </a:r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ru-RU" dirty="0" err="1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електронен</a:t>
            </a:r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ru-RU" dirty="0" err="1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регулатор</a:t>
            </a:r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</a:p>
          <a:p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   на </a:t>
            </a:r>
            <a:r>
              <a:rPr lang="ru-RU" dirty="0" err="1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скорост</a:t>
            </a:r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за </a:t>
            </a:r>
            <a:r>
              <a:rPr lang="ru-RU" dirty="0" err="1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микродвигател</a:t>
            </a:r>
            <a:endParaRPr lang="ru-RU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27236487"/>
      </p:ext>
    </p:extLst>
  </p:cSld>
  <p:clrMapOvr>
    <a:masterClrMapping/>
  </p:clrMapOvr>
  <p:transition advClick="0" advTm="5000"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09600" y="533400"/>
            <a:ext cx="8001000" cy="4191000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bg-BG" sz="3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/>
            </a:r>
            <a:br>
              <a:rPr lang="bg-BG" sz="3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bg-BG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/>
            </a:r>
            <a:br>
              <a:rPr lang="bg-BG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bg-BG" sz="3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/>
            </a:r>
            <a:br>
              <a:rPr lang="bg-BG" sz="3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bg-BG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/>
            </a:r>
            <a:br>
              <a:rPr lang="bg-BG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bg-BG" sz="3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/>
            </a:r>
            <a:br>
              <a:rPr lang="bg-BG" sz="3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bg-BG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/>
            </a:r>
            <a:br>
              <a:rPr lang="bg-BG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bg-BG" sz="3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   Заповядайте на нашата изложба, </a:t>
            </a:r>
            <a:br>
              <a:rPr lang="bg-BG" sz="3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bg-BG" sz="3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    на която ще ви демонстрираме</a:t>
            </a:r>
            <a:br>
              <a:rPr lang="bg-BG" sz="3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bg-BG" sz="3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устройствата, които сме </a:t>
            </a:r>
            <a:r>
              <a:rPr lang="bg-BG" sz="3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изработили</a:t>
            </a:r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r>
              <a:rPr lang="bg-BG" sz="3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/>
            </a:r>
            <a:br>
              <a:rPr lang="bg-BG" sz="3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bg-BG" sz="3600" dirty="0" smtClean="0">
                <a:solidFill>
                  <a:srgbClr val="0070C0"/>
                </a:solidFill>
              </a:rPr>
              <a:t/>
            </a:r>
            <a:br>
              <a:rPr lang="bg-BG" sz="3600" dirty="0" smtClean="0">
                <a:solidFill>
                  <a:srgbClr val="0070C0"/>
                </a:solidFill>
              </a:rPr>
            </a:br>
            <a:r>
              <a:rPr lang="bg-BG" sz="3600" dirty="0" smtClean="0">
                <a:solidFill>
                  <a:srgbClr val="0070C0"/>
                </a:solidFill>
              </a:rPr>
              <a:t/>
            </a:r>
            <a:br>
              <a:rPr lang="bg-BG" sz="3600" dirty="0" smtClean="0">
                <a:solidFill>
                  <a:srgbClr val="0070C0"/>
                </a:solidFill>
              </a:rPr>
            </a:br>
            <a:r>
              <a:rPr lang="bg-BG" sz="3600" dirty="0" smtClean="0">
                <a:solidFill>
                  <a:srgbClr val="0070C0"/>
                </a:solidFill>
              </a:rPr>
              <a:t>    </a:t>
            </a:r>
            <a:r>
              <a:rPr lang="bg-BG" sz="3600" dirty="0" smtClean="0">
                <a:solidFill>
                  <a:srgbClr val="C00000"/>
                </a:solidFill>
              </a:rPr>
              <a:t>Кога?                               </a:t>
            </a:r>
            <a:r>
              <a:rPr lang="bg-BG" sz="3600" dirty="0" smtClean="0">
                <a:solidFill>
                  <a:srgbClr val="C00000"/>
                </a:solidFill>
              </a:rPr>
              <a:t>Къде</a:t>
            </a:r>
            <a:r>
              <a:rPr lang="bg-BG" sz="3600" dirty="0" smtClean="0">
                <a:solidFill>
                  <a:srgbClr val="C00000"/>
                </a:solidFill>
              </a:rPr>
              <a:t>?</a:t>
            </a:r>
            <a:br>
              <a:rPr lang="bg-BG" sz="3600" dirty="0" smtClean="0">
                <a:solidFill>
                  <a:srgbClr val="C00000"/>
                </a:solidFill>
              </a:rPr>
            </a:br>
            <a:r>
              <a:rPr lang="bg-BG" sz="3100" dirty="0" smtClean="0">
                <a:solidFill>
                  <a:srgbClr val="C00000"/>
                </a:solidFill>
              </a:rPr>
              <a:t>14.06.2012г.                      </a:t>
            </a:r>
            <a:r>
              <a:rPr lang="bg-BG" sz="3100" dirty="0" err="1" smtClean="0">
                <a:solidFill>
                  <a:srgbClr val="C00000"/>
                </a:solidFill>
              </a:rPr>
              <a:t>Фоае</a:t>
            </a:r>
            <a:r>
              <a:rPr lang="bg-BG" sz="3100" dirty="0" smtClean="0">
                <a:solidFill>
                  <a:srgbClr val="C00000"/>
                </a:solidFill>
              </a:rPr>
              <a:t> на 2 етаж </a:t>
            </a:r>
            <a:r>
              <a:rPr lang="bg-BG" sz="3100" dirty="0">
                <a:solidFill>
                  <a:srgbClr val="C00000"/>
                </a:solidFill>
              </a:rPr>
              <a:t/>
            </a:r>
            <a:br>
              <a:rPr lang="bg-BG" sz="3100" dirty="0">
                <a:solidFill>
                  <a:srgbClr val="C00000"/>
                </a:solidFill>
              </a:rPr>
            </a:br>
            <a:r>
              <a:rPr lang="bg-BG" sz="3100" dirty="0" smtClean="0">
                <a:solidFill>
                  <a:srgbClr val="C00000"/>
                </a:solidFill>
              </a:rPr>
              <a:t>четвъртък,11часа                         МГ</a:t>
            </a:r>
            <a:br>
              <a:rPr lang="bg-BG" sz="3100" dirty="0" smtClean="0">
                <a:solidFill>
                  <a:srgbClr val="C00000"/>
                </a:solidFill>
              </a:rPr>
            </a:br>
            <a:r>
              <a:rPr lang="bg-BG" sz="3600" dirty="0" smtClean="0">
                <a:solidFill>
                  <a:srgbClr val="C00000"/>
                </a:solidFill>
              </a:rPr>
              <a:t/>
            </a:r>
            <a:br>
              <a:rPr lang="bg-BG" sz="3600" dirty="0" smtClean="0">
                <a:solidFill>
                  <a:srgbClr val="C00000"/>
                </a:solidFill>
              </a:rPr>
            </a:br>
            <a:r>
              <a:rPr lang="bg-BG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/>
            </a:r>
            <a:br>
              <a:rPr lang="bg-BG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3600" dirty="0"/>
              <a:t/>
            </a:r>
            <a:br>
              <a:rPr lang="en-US" sz="3600" dirty="0"/>
            </a:br>
            <a:endParaRPr lang="en-US" sz="3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  <p:transition advClick="0" advTm="8000"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211762"/>
          </a:xfrm>
        </p:spPr>
        <p:txBody>
          <a:bodyPr/>
          <a:lstStyle/>
          <a:p>
            <a:pPr algn="ctr"/>
            <a:r>
              <a:rPr lang="bg-BG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Благодарим за вниманието!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581400" y="5297269"/>
            <a:ext cx="472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8863807"/>
      </p:ext>
    </p:extLst>
  </p:cSld>
  <p:clrMapOvr>
    <a:masterClrMapping/>
  </p:clrMapOvr>
  <p:transition advClick="0" advTm="5000"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1002278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bg-BG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/>
            </a:r>
            <a:br>
              <a:rPr lang="bg-BG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bg-BG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Нужна ни е теоретична подготовка, за да преминем към практически з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</a:t>
            </a:r>
            <a:r>
              <a:rPr lang="bg-BG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нимания</a:t>
            </a:r>
            <a:endParaRPr lang="bg-BG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1" name="Picture Placeholder 10" descr="100_7319.jpg"/>
          <p:cNvPicPr>
            <a:picLocks noGrp="1" noChangeAspect="1"/>
          </p:cNvPicPr>
          <p:nvPr>
            <p:ph type="pic" idx="1"/>
          </p:nvPr>
        </p:nvPicPr>
        <p:blipFill>
          <a:blip r:embed="rId2" cstate="print"/>
          <a:srcRect t="16326" b="16326"/>
          <a:stretch>
            <a:fillRect/>
          </a:stretch>
        </p:blipFill>
        <p:spPr>
          <a:xfrm>
            <a:off x="228600" y="189968"/>
            <a:ext cx="8686800" cy="4610632"/>
          </a:xfrm>
        </p:spPr>
      </p:pic>
    </p:spTree>
  </p:cSld>
  <p:clrMapOvr>
    <a:masterClrMapping/>
  </p:clrMapOvr>
  <p:transition advClick="0" advTm="5000"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" y="5029200"/>
            <a:ext cx="8075432" cy="1295400"/>
          </a:xfrm>
        </p:spPr>
        <p:txBody>
          <a:bodyPr/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ru-RU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Посещение на лаборатория в катедра</a:t>
            </a:r>
            <a:br>
              <a:rPr lang="ru-RU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ru-RU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"Теоретична и </a:t>
            </a:r>
            <a:r>
              <a:rPr lang="ru-RU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измервателна</a:t>
            </a:r>
            <a:r>
              <a:rPr lang="ru-RU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ru-RU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електротехника</a:t>
            </a:r>
            <a:r>
              <a:rPr lang="ru-RU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” </a:t>
            </a:r>
            <a:r>
              <a:rPr lang="ru-RU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в </a:t>
            </a:r>
            <a:r>
              <a:rPr lang="ru-RU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ТУ </a:t>
            </a:r>
            <a:r>
              <a:rPr lang="bg-BG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гр</a:t>
            </a:r>
            <a:r>
              <a:rPr lang="bg-BG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ru-RU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Варна</a:t>
            </a:r>
            <a:endParaRPr lang="bg-BG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9" name="Picture Placeholder 8" descr="100_7330.jpg"/>
          <p:cNvPicPr>
            <a:picLocks noGrp="1" noChangeAspect="1"/>
          </p:cNvPicPr>
          <p:nvPr>
            <p:ph type="pic" idx="1"/>
          </p:nvPr>
        </p:nvPicPr>
        <p:blipFill>
          <a:blip r:embed="rId2" cstate="print"/>
          <a:srcRect t="16326" b="16326"/>
          <a:stretch>
            <a:fillRect/>
          </a:stretch>
        </p:blipFill>
        <p:spPr>
          <a:xfrm>
            <a:off x="228600" y="189968"/>
            <a:ext cx="8686800" cy="4610632"/>
          </a:xfrm>
        </p:spPr>
      </p:pic>
    </p:spTree>
  </p:cSld>
  <p:clrMapOvr>
    <a:masterClrMapping/>
  </p:clrMapOvr>
  <p:transition advClick="0" advTm="5000"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/>
          <p:cNvSpPr>
            <a:spLocks noGrp="1"/>
          </p:cNvSpPr>
          <p:nvPr>
            <p:ph type="title"/>
          </p:nvPr>
        </p:nvSpPr>
        <p:spPr>
          <a:xfrm>
            <a:off x="152400" y="5029200"/>
            <a:ext cx="8229600" cy="1371600"/>
          </a:xfrm>
        </p:spPr>
        <p:txBody>
          <a:bodyPr>
            <a:normAutofit fontScale="90000"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ru-RU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Доц. </a:t>
            </a:r>
            <a:r>
              <a:rPr lang="ru-RU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Маринов ни </a:t>
            </a:r>
            <a:r>
              <a:rPr lang="ru-RU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запозна</a:t>
            </a:r>
            <a:r>
              <a:rPr lang="ru-RU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с различни </a:t>
            </a:r>
            <a:r>
              <a:rPr lang="ru-RU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измервателни</a:t>
            </a:r>
            <a:r>
              <a:rPr lang="ru-RU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ru-RU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уреди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ru-RU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и </a:t>
            </a:r>
            <a:r>
              <a:rPr lang="ru-RU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устройства</a:t>
            </a:r>
            <a:br>
              <a:rPr lang="ru-RU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bg-BG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6" name="Picture Placeholder 5" descr="100_7340.JPG"/>
          <p:cNvPicPr>
            <a:picLocks noGrp="1" noChangeAspect="1"/>
          </p:cNvPicPr>
          <p:nvPr>
            <p:ph type="pic" idx="1"/>
          </p:nvPr>
        </p:nvPicPr>
        <p:blipFill>
          <a:blip r:embed="rId2" cstate="print"/>
          <a:srcRect t="16326" b="16326"/>
          <a:stretch>
            <a:fillRect/>
          </a:stretch>
        </p:blipFill>
        <p:spPr>
          <a:xfrm>
            <a:off x="228600" y="189968"/>
            <a:ext cx="8686800" cy="4610632"/>
          </a:xfrm>
        </p:spPr>
      </p:pic>
    </p:spTree>
  </p:cSld>
  <p:clrMapOvr>
    <a:masterClrMapping/>
  </p:clrMapOvr>
  <p:transition advClick="0" advTm="5000"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" y="5029200"/>
            <a:ext cx="8075432" cy="762000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Посещение на специализирана лаборатория на катедра "Микроелектроника" в ТУ Варна</a:t>
            </a:r>
            <a:endParaRPr lang="bg-BG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369" y="152401"/>
            <a:ext cx="8766175" cy="46481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advClick="0" advTm="5000"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" y="4953000"/>
            <a:ext cx="8075432" cy="838200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Посещение на специализирана лаборатория на катедра "Микроелектроника" в ТУ Варна</a:t>
            </a:r>
            <a:endParaRPr lang="bg-BG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9" name="Picture Placeholder 8" descr="100_7368.jpg"/>
          <p:cNvPicPr>
            <a:picLocks noGrp="1" noChangeAspect="1"/>
          </p:cNvPicPr>
          <p:nvPr>
            <p:ph type="pic" idx="1"/>
          </p:nvPr>
        </p:nvPicPr>
        <p:blipFill>
          <a:blip r:embed="rId2" cstate="print"/>
          <a:srcRect t="16326" b="16326"/>
          <a:stretch>
            <a:fillRect/>
          </a:stretch>
        </p:blipFill>
        <p:spPr>
          <a:xfrm>
            <a:off x="228600" y="189968"/>
            <a:ext cx="8686800" cy="4610632"/>
          </a:xfrm>
        </p:spPr>
      </p:pic>
    </p:spTree>
  </p:cSld>
  <p:clrMapOvr>
    <a:masterClrMapping/>
  </p:clrMapOvr>
  <p:transition advClick="0" advTm="5000"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62000" y="4953000"/>
            <a:ext cx="7542032" cy="838200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Имахме възможност да се докоснем до уредите и да работим с тях</a:t>
            </a:r>
            <a:endParaRPr lang="bg-BG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6" name="Picture Placeholder 5" descr="100_7371.jpg"/>
          <p:cNvPicPr>
            <a:picLocks noGrp="1" noChangeAspect="1"/>
          </p:cNvPicPr>
          <p:nvPr>
            <p:ph type="pic" idx="1"/>
          </p:nvPr>
        </p:nvPicPr>
        <p:blipFill>
          <a:blip r:embed="rId2" cstate="print"/>
          <a:srcRect t="16326" b="16326"/>
          <a:stretch>
            <a:fillRect/>
          </a:stretch>
        </p:blipFill>
        <p:spPr>
          <a:xfrm>
            <a:off x="228600" y="189968"/>
            <a:ext cx="8686800" cy="4610632"/>
          </a:xfrm>
        </p:spPr>
      </p:pic>
    </p:spTree>
  </p:cSld>
  <p:clrMapOvr>
    <a:masterClrMapping/>
  </p:clrMapOvr>
  <p:transition advClick="0" advTm="5000"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28800" y="5029200"/>
            <a:ext cx="6475232" cy="762000"/>
          </a:xfrm>
        </p:spPr>
        <p:txBody>
          <a:bodyPr>
            <a:normAutofit fontScale="90000"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ru-RU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Запознахме се със съвременна измервателна техника</a:t>
            </a:r>
            <a:endParaRPr lang="bg-BG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7" name="Picture Placeholder 6" descr="100_7374.JPG"/>
          <p:cNvPicPr>
            <a:picLocks noGrp="1" noChangeAspect="1"/>
          </p:cNvPicPr>
          <p:nvPr>
            <p:ph type="pic" idx="1"/>
          </p:nvPr>
        </p:nvPicPr>
        <p:blipFill>
          <a:blip r:embed="rId2" cstate="print"/>
          <a:srcRect t="16326" b="16326"/>
          <a:stretch>
            <a:fillRect/>
          </a:stretch>
        </p:blipFill>
        <p:spPr>
          <a:xfrm>
            <a:off x="228600" y="189968"/>
            <a:ext cx="8686800" cy="4610632"/>
          </a:xfrm>
        </p:spPr>
      </p:pic>
    </p:spTree>
  </p:cSld>
  <p:clrMapOvr>
    <a:masterClrMapping/>
  </p:clrMapOvr>
  <p:transition advClick="0" advTm="5000">
    <p:fade/>
  </p:transition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ourse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Concourse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423</TotalTime>
  <Words>290</Words>
  <Application>Microsoft Office PowerPoint</Application>
  <PresentationFormat>On-screen Show (4:3)</PresentationFormat>
  <Paragraphs>63</Paragraphs>
  <Slides>24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5" baseType="lpstr">
      <vt:lpstr>Concourse</vt:lpstr>
      <vt:lpstr>       Клуб ПРИЛОЖНА        ЕЛЕКТРОТЕХНИКА                     И ЕЛЕКТРОНИКА </vt:lpstr>
      <vt:lpstr>Кои сме ние?</vt:lpstr>
      <vt:lpstr> Нужна ни е теоретична подготовка, за да преминем към практически зaнимания</vt:lpstr>
      <vt:lpstr>Посещение на лаборатория в катедра  "Теоретична и измервателна електротехника” в ТУ гр. Варна</vt:lpstr>
      <vt:lpstr>Доц. Маринов ни запозна с различни измервателни уреди и устройства </vt:lpstr>
      <vt:lpstr>Посещение на специализирана лаборатория на катедра "Микроелектроника" в ТУ Варна</vt:lpstr>
      <vt:lpstr>Посещение на специализирана лаборатория на катедра "Микроелектроника" в ТУ Варна</vt:lpstr>
      <vt:lpstr>Имахме възможност да се докоснем до уредите и да работим с тях</vt:lpstr>
      <vt:lpstr>Запознахме се със съвременна измервателна техника</vt:lpstr>
      <vt:lpstr>Ние вече разбираме графиките на екрана на осцилоскопа</vt:lpstr>
      <vt:lpstr>Разгледахме честотни управления на двигатели</vt:lpstr>
      <vt:lpstr>Изучаваме отделните елементи от комплекта SNAP circuits</vt:lpstr>
      <vt:lpstr>Практическа работа с комплект от електронни елементи SNAP circuits </vt:lpstr>
      <vt:lpstr>Вече конструирахме работещ модел на електронна схема</vt:lpstr>
      <vt:lpstr>Цялото ни внимание е погълнато от реализацията на устройството</vt:lpstr>
      <vt:lpstr>И момичетата се справят чудесно с електронни схеми</vt:lpstr>
      <vt:lpstr>Започнахме да монтираме стабилизиран токоизправител за 12V/1A</vt:lpstr>
      <vt:lpstr>Вече можем да запояваме елементи по платките и да сглобяваме схеми</vt:lpstr>
      <vt:lpstr>Практическата работа е много интересна и ние се гордеем с придобитите знания и умения</vt:lpstr>
      <vt:lpstr>PowerPoint Presentation</vt:lpstr>
      <vt:lpstr>PowerPoint Presentation</vt:lpstr>
      <vt:lpstr>PowerPoint Presentation</vt:lpstr>
      <vt:lpstr>          Заповядайте на нашата изложба,       на която ще ви демонстрираме  устройствата, които сме изработили.       Кога?                               Къде? 14.06.2012г.                      Фоае на 2 етаж  четвъртък,11часа                         МГ    </vt:lpstr>
      <vt:lpstr>Благодарим за вниманието!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Клуб приложна електроника и електротехника</dc:title>
  <dc:creator>Anko</dc:creator>
  <cp:lastModifiedBy>MG-Varna</cp:lastModifiedBy>
  <cp:revision>93</cp:revision>
  <dcterms:created xsi:type="dcterms:W3CDTF">2012-06-05T18:44:49Z</dcterms:created>
  <dcterms:modified xsi:type="dcterms:W3CDTF">2012-06-07T21:59:36Z</dcterms:modified>
</cp:coreProperties>
</file>